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0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1264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669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80744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764792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14884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53288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693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00984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85032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06908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5312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83717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221224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605272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8932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7336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75741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41464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525512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909560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293608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677656" y="105156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2860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264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9669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380744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764792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14884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53288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1693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00984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685032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06908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45312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83717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21224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605272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98932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7336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75741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141464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25512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909560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293608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677656" y="143560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2860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264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9669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380744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764792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214884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53288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1693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300984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685032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06908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45312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83717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221224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605272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598932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37336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675741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7141464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7525512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909560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293608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8677656" y="181965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22860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61264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9669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380744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764792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214884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253288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291693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300984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3685032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406908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445312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483717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5221224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5605272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598932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637336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675741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7141464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7525512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7909560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8293608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677656" y="220370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22860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61264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99669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380744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1764792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214884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253288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291693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3300984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3685032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406908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445312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483717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5221224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5605272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598932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637336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675741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7141464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7525512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7909560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8293608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8677656" y="258775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22860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61264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99669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1380744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1764792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214884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253288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291693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3300984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3685032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406908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445312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483717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5221224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5605272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598932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637336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675741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7141464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7525512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7909560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8293608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8677656" y="2971800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22860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61264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99669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1380744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4" name="Shape 142"/>
          <p:cNvSpPr/>
          <p:nvPr/>
        </p:nvSpPr>
        <p:spPr>
          <a:xfrm>
            <a:off x="1764792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5" name="Shape 143"/>
          <p:cNvSpPr/>
          <p:nvPr/>
        </p:nvSpPr>
        <p:spPr>
          <a:xfrm>
            <a:off x="214884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6" name="Shape 144"/>
          <p:cNvSpPr/>
          <p:nvPr/>
        </p:nvSpPr>
        <p:spPr>
          <a:xfrm>
            <a:off x="253288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7" name="Shape 145"/>
          <p:cNvSpPr/>
          <p:nvPr/>
        </p:nvSpPr>
        <p:spPr>
          <a:xfrm>
            <a:off x="291693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3300984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3685032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0" name="Shape 148"/>
          <p:cNvSpPr/>
          <p:nvPr/>
        </p:nvSpPr>
        <p:spPr>
          <a:xfrm>
            <a:off x="406908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1" name="Shape 149"/>
          <p:cNvSpPr/>
          <p:nvPr/>
        </p:nvSpPr>
        <p:spPr>
          <a:xfrm>
            <a:off x="445312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483717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5221224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5605272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5" name="Shape 153"/>
          <p:cNvSpPr/>
          <p:nvPr/>
        </p:nvSpPr>
        <p:spPr>
          <a:xfrm>
            <a:off x="598932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6" name="Shape 154"/>
          <p:cNvSpPr/>
          <p:nvPr/>
        </p:nvSpPr>
        <p:spPr>
          <a:xfrm>
            <a:off x="637336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7" name="Shape 155"/>
          <p:cNvSpPr/>
          <p:nvPr/>
        </p:nvSpPr>
        <p:spPr>
          <a:xfrm>
            <a:off x="675741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8" name="Shape 156"/>
          <p:cNvSpPr/>
          <p:nvPr/>
        </p:nvSpPr>
        <p:spPr>
          <a:xfrm>
            <a:off x="7141464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59" name="Shape 157"/>
          <p:cNvSpPr/>
          <p:nvPr/>
        </p:nvSpPr>
        <p:spPr>
          <a:xfrm>
            <a:off x="7525512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0" name="Shape 158"/>
          <p:cNvSpPr/>
          <p:nvPr/>
        </p:nvSpPr>
        <p:spPr>
          <a:xfrm>
            <a:off x="7909560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1" name="Shape 159"/>
          <p:cNvSpPr/>
          <p:nvPr/>
        </p:nvSpPr>
        <p:spPr>
          <a:xfrm>
            <a:off x="8293608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2" name="Shape 160"/>
          <p:cNvSpPr/>
          <p:nvPr/>
        </p:nvSpPr>
        <p:spPr>
          <a:xfrm>
            <a:off x="8677656" y="3355848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3" name="Shape 161"/>
          <p:cNvSpPr/>
          <p:nvPr/>
        </p:nvSpPr>
        <p:spPr>
          <a:xfrm>
            <a:off x="22860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4" name="Shape 162"/>
          <p:cNvSpPr/>
          <p:nvPr/>
        </p:nvSpPr>
        <p:spPr>
          <a:xfrm>
            <a:off x="61264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5" name="Shape 163"/>
          <p:cNvSpPr/>
          <p:nvPr/>
        </p:nvSpPr>
        <p:spPr>
          <a:xfrm>
            <a:off x="99669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6" name="Shape 164"/>
          <p:cNvSpPr/>
          <p:nvPr/>
        </p:nvSpPr>
        <p:spPr>
          <a:xfrm>
            <a:off x="1380744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7" name="Shape 165"/>
          <p:cNvSpPr/>
          <p:nvPr/>
        </p:nvSpPr>
        <p:spPr>
          <a:xfrm>
            <a:off x="1764792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8" name="Shape 166"/>
          <p:cNvSpPr/>
          <p:nvPr/>
        </p:nvSpPr>
        <p:spPr>
          <a:xfrm>
            <a:off x="214884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69" name="Shape 167"/>
          <p:cNvSpPr/>
          <p:nvPr/>
        </p:nvSpPr>
        <p:spPr>
          <a:xfrm>
            <a:off x="253288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0" name="Shape 168"/>
          <p:cNvSpPr/>
          <p:nvPr/>
        </p:nvSpPr>
        <p:spPr>
          <a:xfrm>
            <a:off x="291693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1" name="Shape 169"/>
          <p:cNvSpPr/>
          <p:nvPr/>
        </p:nvSpPr>
        <p:spPr>
          <a:xfrm>
            <a:off x="3300984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2" name="Shape 170"/>
          <p:cNvSpPr/>
          <p:nvPr/>
        </p:nvSpPr>
        <p:spPr>
          <a:xfrm>
            <a:off x="3685032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3" name="Shape 171"/>
          <p:cNvSpPr/>
          <p:nvPr/>
        </p:nvSpPr>
        <p:spPr>
          <a:xfrm>
            <a:off x="406908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4" name="Shape 172"/>
          <p:cNvSpPr/>
          <p:nvPr/>
        </p:nvSpPr>
        <p:spPr>
          <a:xfrm>
            <a:off x="445312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5" name="Shape 173"/>
          <p:cNvSpPr/>
          <p:nvPr/>
        </p:nvSpPr>
        <p:spPr>
          <a:xfrm>
            <a:off x="483717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6" name="Shape 174"/>
          <p:cNvSpPr/>
          <p:nvPr/>
        </p:nvSpPr>
        <p:spPr>
          <a:xfrm>
            <a:off x="5221224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7" name="Shape 175"/>
          <p:cNvSpPr/>
          <p:nvPr/>
        </p:nvSpPr>
        <p:spPr>
          <a:xfrm>
            <a:off x="5605272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8" name="Shape 176"/>
          <p:cNvSpPr/>
          <p:nvPr/>
        </p:nvSpPr>
        <p:spPr>
          <a:xfrm>
            <a:off x="598932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79" name="Shape 177"/>
          <p:cNvSpPr/>
          <p:nvPr/>
        </p:nvSpPr>
        <p:spPr>
          <a:xfrm>
            <a:off x="637336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0" name="Shape 178"/>
          <p:cNvSpPr/>
          <p:nvPr/>
        </p:nvSpPr>
        <p:spPr>
          <a:xfrm>
            <a:off x="675741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1" name="Shape 179"/>
          <p:cNvSpPr/>
          <p:nvPr/>
        </p:nvSpPr>
        <p:spPr>
          <a:xfrm>
            <a:off x="7141464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2" name="Shape 180"/>
          <p:cNvSpPr/>
          <p:nvPr/>
        </p:nvSpPr>
        <p:spPr>
          <a:xfrm>
            <a:off x="7525512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3" name="Shape 181"/>
          <p:cNvSpPr/>
          <p:nvPr/>
        </p:nvSpPr>
        <p:spPr>
          <a:xfrm>
            <a:off x="7909560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4" name="Shape 182"/>
          <p:cNvSpPr/>
          <p:nvPr/>
        </p:nvSpPr>
        <p:spPr>
          <a:xfrm>
            <a:off x="8293608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5" name="Shape 183"/>
          <p:cNvSpPr/>
          <p:nvPr/>
        </p:nvSpPr>
        <p:spPr>
          <a:xfrm>
            <a:off x="8677656" y="3739896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6" name="Shape 184"/>
          <p:cNvSpPr/>
          <p:nvPr/>
        </p:nvSpPr>
        <p:spPr>
          <a:xfrm>
            <a:off x="22860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7" name="Shape 185"/>
          <p:cNvSpPr/>
          <p:nvPr/>
        </p:nvSpPr>
        <p:spPr>
          <a:xfrm>
            <a:off x="61264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8" name="Shape 186"/>
          <p:cNvSpPr/>
          <p:nvPr/>
        </p:nvSpPr>
        <p:spPr>
          <a:xfrm>
            <a:off x="99669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89" name="Shape 187"/>
          <p:cNvSpPr/>
          <p:nvPr/>
        </p:nvSpPr>
        <p:spPr>
          <a:xfrm>
            <a:off x="1380744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0" name="Shape 188"/>
          <p:cNvSpPr/>
          <p:nvPr/>
        </p:nvSpPr>
        <p:spPr>
          <a:xfrm>
            <a:off x="1764792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1" name="Shape 189"/>
          <p:cNvSpPr/>
          <p:nvPr/>
        </p:nvSpPr>
        <p:spPr>
          <a:xfrm>
            <a:off x="214884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2" name="Shape 190"/>
          <p:cNvSpPr/>
          <p:nvPr/>
        </p:nvSpPr>
        <p:spPr>
          <a:xfrm>
            <a:off x="253288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3" name="Shape 191"/>
          <p:cNvSpPr/>
          <p:nvPr/>
        </p:nvSpPr>
        <p:spPr>
          <a:xfrm>
            <a:off x="291693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4" name="Shape 192"/>
          <p:cNvSpPr/>
          <p:nvPr/>
        </p:nvSpPr>
        <p:spPr>
          <a:xfrm>
            <a:off x="3300984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5" name="Shape 193"/>
          <p:cNvSpPr/>
          <p:nvPr/>
        </p:nvSpPr>
        <p:spPr>
          <a:xfrm>
            <a:off x="3685032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6" name="Shape 194"/>
          <p:cNvSpPr/>
          <p:nvPr/>
        </p:nvSpPr>
        <p:spPr>
          <a:xfrm>
            <a:off x="406908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7" name="Shape 195"/>
          <p:cNvSpPr/>
          <p:nvPr/>
        </p:nvSpPr>
        <p:spPr>
          <a:xfrm>
            <a:off x="445312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8" name="Shape 196"/>
          <p:cNvSpPr/>
          <p:nvPr/>
        </p:nvSpPr>
        <p:spPr>
          <a:xfrm>
            <a:off x="483717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199" name="Shape 197"/>
          <p:cNvSpPr/>
          <p:nvPr/>
        </p:nvSpPr>
        <p:spPr>
          <a:xfrm>
            <a:off x="5221224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0" name="Shape 198"/>
          <p:cNvSpPr/>
          <p:nvPr/>
        </p:nvSpPr>
        <p:spPr>
          <a:xfrm>
            <a:off x="5605272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1" name="Shape 199"/>
          <p:cNvSpPr/>
          <p:nvPr/>
        </p:nvSpPr>
        <p:spPr>
          <a:xfrm>
            <a:off x="598932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2" name="Shape 200"/>
          <p:cNvSpPr/>
          <p:nvPr/>
        </p:nvSpPr>
        <p:spPr>
          <a:xfrm>
            <a:off x="637336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3" name="Shape 201"/>
          <p:cNvSpPr/>
          <p:nvPr/>
        </p:nvSpPr>
        <p:spPr>
          <a:xfrm>
            <a:off x="675741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4" name="Shape 202"/>
          <p:cNvSpPr/>
          <p:nvPr/>
        </p:nvSpPr>
        <p:spPr>
          <a:xfrm>
            <a:off x="7141464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5" name="Shape 203"/>
          <p:cNvSpPr/>
          <p:nvPr/>
        </p:nvSpPr>
        <p:spPr>
          <a:xfrm>
            <a:off x="7525512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6" name="Shape 204"/>
          <p:cNvSpPr/>
          <p:nvPr/>
        </p:nvSpPr>
        <p:spPr>
          <a:xfrm>
            <a:off x="7909560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7" name="Shape 205"/>
          <p:cNvSpPr/>
          <p:nvPr/>
        </p:nvSpPr>
        <p:spPr>
          <a:xfrm>
            <a:off x="8293608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8" name="Shape 206"/>
          <p:cNvSpPr/>
          <p:nvPr/>
        </p:nvSpPr>
        <p:spPr>
          <a:xfrm>
            <a:off x="8677656" y="4123944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09" name="Shape 207"/>
          <p:cNvSpPr/>
          <p:nvPr/>
        </p:nvSpPr>
        <p:spPr>
          <a:xfrm>
            <a:off x="22860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0" name="Shape 208"/>
          <p:cNvSpPr/>
          <p:nvPr/>
        </p:nvSpPr>
        <p:spPr>
          <a:xfrm>
            <a:off x="61264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1" name="Shape 209"/>
          <p:cNvSpPr/>
          <p:nvPr/>
        </p:nvSpPr>
        <p:spPr>
          <a:xfrm>
            <a:off x="99669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2" name="Shape 210"/>
          <p:cNvSpPr/>
          <p:nvPr/>
        </p:nvSpPr>
        <p:spPr>
          <a:xfrm>
            <a:off x="1380744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3" name="Shape 211"/>
          <p:cNvSpPr/>
          <p:nvPr/>
        </p:nvSpPr>
        <p:spPr>
          <a:xfrm>
            <a:off x="1764792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4" name="Shape 212"/>
          <p:cNvSpPr/>
          <p:nvPr/>
        </p:nvSpPr>
        <p:spPr>
          <a:xfrm>
            <a:off x="214884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5" name="Shape 213"/>
          <p:cNvSpPr/>
          <p:nvPr/>
        </p:nvSpPr>
        <p:spPr>
          <a:xfrm>
            <a:off x="253288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6" name="Shape 214"/>
          <p:cNvSpPr/>
          <p:nvPr/>
        </p:nvSpPr>
        <p:spPr>
          <a:xfrm>
            <a:off x="291693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7" name="Shape 215"/>
          <p:cNvSpPr/>
          <p:nvPr/>
        </p:nvSpPr>
        <p:spPr>
          <a:xfrm>
            <a:off x="3300984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8" name="Shape 216"/>
          <p:cNvSpPr/>
          <p:nvPr/>
        </p:nvSpPr>
        <p:spPr>
          <a:xfrm>
            <a:off x="3685032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19" name="Shape 217"/>
          <p:cNvSpPr/>
          <p:nvPr/>
        </p:nvSpPr>
        <p:spPr>
          <a:xfrm>
            <a:off x="406908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0" name="Shape 218"/>
          <p:cNvSpPr/>
          <p:nvPr/>
        </p:nvSpPr>
        <p:spPr>
          <a:xfrm>
            <a:off x="445312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1" name="Shape 219"/>
          <p:cNvSpPr/>
          <p:nvPr/>
        </p:nvSpPr>
        <p:spPr>
          <a:xfrm>
            <a:off x="483717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2" name="Shape 220"/>
          <p:cNvSpPr/>
          <p:nvPr/>
        </p:nvSpPr>
        <p:spPr>
          <a:xfrm>
            <a:off x="5221224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3" name="Shape 221"/>
          <p:cNvSpPr/>
          <p:nvPr/>
        </p:nvSpPr>
        <p:spPr>
          <a:xfrm>
            <a:off x="5605272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4" name="Shape 222"/>
          <p:cNvSpPr/>
          <p:nvPr/>
        </p:nvSpPr>
        <p:spPr>
          <a:xfrm>
            <a:off x="598932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5" name="Shape 223"/>
          <p:cNvSpPr/>
          <p:nvPr/>
        </p:nvSpPr>
        <p:spPr>
          <a:xfrm>
            <a:off x="637336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6" name="Shape 224"/>
          <p:cNvSpPr/>
          <p:nvPr/>
        </p:nvSpPr>
        <p:spPr>
          <a:xfrm>
            <a:off x="675741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7" name="Shape 225"/>
          <p:cNvSpPr/>
          <p:nvPr/>
        </p:nvSpPr>
        <p:spPr>
          <a:xfrm>
            <a:off x="7141464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8" name="Shape 226"/>
          <p:cNvSpPr/>
          <p:nvPr/>
        </p:nvSpPr>
        <p:spPr>
          <a:xfrm>
            <a:off x="7525512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29" name="Shape 227"/>
          <p:cNvSpPr/>
          <p:nvPr/>
        </p:nvSpPr>
        <p:spPr>
          <a:xfrm>
            <a:off x="7909560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30" name="Shape 228"/>
          <p:cNvSpPr/>
          <p:nvPr/>
        </p:nvSpPr>
        <p:spPr>
          <a:xfrm>
            <a:off x="8293608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31" name="Shape 229"/>
          <p:cNvSpPr/>
          <p:nvPr/>
        </p:nvSpPr>
        <p:spPr>
          <a:xfrm>
            <a:off x="8677656" y="4507992"/>
            <a:ext cx="27432" cy="27432"/>
          </a:xfrm>
          <a:prstGeom prst="ellipse">
            <a:avLst/>
          </a:prstGeom>
          <a:solidFill>
            <a:srgbClr val="C0BBB3">
              <a:alpha val="32000"/>
            </a:srgbClr>
          </a:solidFill>
          <a:ln w="12700">
            <a:solidFill>
              <a:srgbClr val="C0BBB3">
                <a:alpha val="32000"/>
              </a:srgbClr>
            </a:solidFill>
            <a:prstDash val="solid"/>
          </a:ln>
        </p:spPr>
      </p:sp>
      <p:sp>
        <p:nvSpPr>
          <p:cNvPr id="232" name="Text 230"/>
          <p:cNvSpPr/>
          <p:nvPr/>
        </p:nvSpPr>
        <p:spPr>
          <a:xfrm>
            <a:off x="594360" y="201168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2E4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Diagnostisches Beobachtungsraster</a:t>
            </a:r>
            <a:endParaRPr lang="en-US" sz="800" dirty="0"/>
          </a:p>
        </p:txBody>
      </p:sp>
      <p:sp>
        <p:nvSpPr>
          <p:cNvPr id="233" name="Text 231"/>
          <p:cNvSpPr/>
          <p:nvPr/>
        </p:nvSpPr>
        <p:spPr>
          <a:xfrm>
            <a:off x="566928" y="365760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Systemische Wertedimension</a:t>
            </a:r>
            <a:endParaRPr lang="en-US" sz="2400" dirty="0"/>
          </a:p>
        </p:txBody>
      </p:sp>
      <p:sp>
        <p:nvSpPr>
          <p:cNvPr id="234" name="Text 232"/>
          <p:cNvSpPr/>
          <p:nvPr/>
        </p:nvSpPr>
        <p:spPr>
          <a:xfrm>
            <a:off x="594360" y="859536"/>
            <a:ext cx="6400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Wahrnehmungsverzerrungen</a:t>
            </a:r>
            <a:endParaRPr lang="en-US" sz="1600" dirty="0"/>
          </a:p>
        </p:txBody>
      </p:sp>
      <p:sp>
        <p:nvSpPr>
          <p:cNvPr id="235" name="Shape 233"/>
          <p:cNvSpPr/>
          <p:nvPr/>
        </p:nvSpPr>
        <p:spPr>
          <a:xfrm>
            <a:off x="566928" y="1216152"/>
            <a:ext cx="8010144" cy="0"/>
          </a:xfrm>
          <a:prstGeom prst="line">
            <a:avLst/>
          </a:prstGeom>
          <a:noFill/>
          <a:ln w="7620">
            <a:solidFill>
              <a:srgbClr val="C8C4BC"/>
            </a:solidFill>
            <a:prstDash val="solid"/>
          </a:ln>
        </p:spPr>
      </p:sp>
      <p:sp>
        <p:nvSpPr>
          <p:cNvPr id="236" name="Shape 234"/>
          <p:cNvSpPr/>
          <p:nvPr/>
        </p:nvSpPr>
        <p:spPr>
          <a:xfrm>
            <a:off x="566928" y="1316736"/>
            <a:ext cx="1572768" cy="3090672"/>
          </a:xfrm>
          <a:prstGeom prst="rect">
            <a:avLst/>
          </a:prstGeom>
          <a:solidFill>
            <a:srgbClr val="ECEAE5">
              <a:alpha val="70000"/>
            </a:srgbClr>
          </a:solidFill>
          <a:ln w="6350">
            <a:solidFill>
              <a:srgbClr val="C8C4BC"/>
            </a:solidFill>
            <a:prstDash val="solid"/>
          </a:ln>
        </p:spPr>
      </p:sp>
      <p:sp>
        <p:nvSpPr>
          <p:cNvPr id="237" name="Shape 235"/>
          <p:cNvSpPr/>
          <p:nvPr/>
        </p:nvSpPr>
        <p:spPr>
          <a:xfrm>
            <a:off x="566928" y="1316736"/>
            <a:ext cx="1572768" cy="50292"/>
          </a:xfrm>
          <a:prstGeom prst="rect">
            <a:avLst/>
          </a:prstGeom>
          <a:solidFill>
            <a:srgbClr val="2E4057"/>
          </a:solidFill>
          <a:ln w="12700">
            <a:solidFill>
              <a:srgbClr val="2E4057"/>
            </a:solidFill>
            <a:prstDash val="solid"/>
          </a:ln>
        </p:spPr>
      </p:sp>
      <p:sp>
        <p:nvSpPr>
          <p:cNvPr id="238" name="Text 236"/>
          <p:cNvSpPr/>
          <p:nvPr/>
        </p:nvSpPr>
        <p:spPr>
          <a:xfrm>
            <a:off x="566928" y="2596896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spc="200" kern="0" dirty="0">
                <a:solidFill>
                  <a:srgbClr val="9A96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239" name="Text 237"/>
          <p:cNvSpPr/>
          <p:nvPr/>
        </p:nvSpPr>
        <p:spPr>
          <a:xfrm>
            <a:off x="694944" y="1444752"/>
            <a:ext cx="131673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3C3C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Titel verleihen automatisch Kompetenz.</a:t>
            </a:r>
            <a:endParaRPr lang="en-US" sz="1250" dirty="0"/>
          </a:p>
        </p:txBody>
      </p:sp>
      <p:sp>
        <p:nvSpPr>
          <p:cNvPr id="240" name="Shape 238"/>
          <p:cNvSpPr/>
          <p:nvPr/>
        </p:nvSpPr>
        <p:spPr>
          <a:xfrm>
            <a:off x="694944" y="2980944"/>
            <a:ext cx="1316736" cy="0"/>
          </a:xfrm>
          <a:prstGeom prst="line">
            <a:avLst/>
          </a:prstGeom>
          <a:noFill/>
          <a:ln w="6350">
            <a:solidFill>
              <a:srgbClr val="C8C4BC"/>
            </a:solidFill>
            <a:prstDash val="solid"/>
          </a:ln>
        </p:spPr>
      </p:sp>
      <p:sp>
        <p:nvSpPr>
          <p:cNvPr id="241" name="Text 239"/>
          <p:cNvSpPr/>
          <p:nvPr/>
        </p:nvSpPr>
        <p:spPr>
          <a:xfrm>
            <a:off x="694944" y="3035808"/>
            <a:ext cx="1316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spc="80" kern="0" dirty="0">
                <a:solidFill>
                  <a:srgbClr val="2E4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Authority Bias</a:t>
            </a:r>
            <a:endParaRPr lang="en-US" sz="850" dirty="0"/>
          </a:p>
        </p:txBody>
      </p:sp>
      <p:sp>
        <p:nvSpPr>
          <p:cNvPr id="242" name="Shape 240"/>
          <p:cNvSpPr/>
          <p:nvPr/>
        </p:nvSpPr>
        <p:spPr>
          <a:xfrm>
            <a:off x="694944" y="3602736"/>
            <a:ext cx="1316736" cy="0"/>
          </a:xfrm>
          <a:prstGeom prst="line">
            <a:avLst/>
          </a:prstGeom>
          <a:noFill/>
          <a:ln w="5080">
            <a:solidFill>
              <a:srgbClr val="C8C4BC"/>
            </a:solidFill>
            <a:prstDash val="solid"/>
          </a:ln>
        </p:spPr>
      </p:sp>
      <p:sp>
        <p:nvSpPr>
          <p:cNvPr id="243" name="Text 241"/>
          <p:cNvSpPr/>
          <p:nvPr/>
        </p:nvSpPr>
        <p:spPr>
          <a:xfrm>
            <a:off x="694944" y="3657600"/>
            <a:ext cx="13167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Hierarchien prägen unsere Wahrnehmung stärker als wir glauben.</a:t>
            </a:r>
            <a:endParaRPr lang="en-US" sz="950" dirty="0"/>
          </a:p>
        </p:txBody>
      </p:sp>
      <p:sp>
        <p:nvSpPr>
          <p:cNvPr id="244" name="Shape 242"/>
          <p:cNvSpPr/>
          <p:nvPr/>
        </p:nvSpPr>
        <p:spPr>
          <a:xfrm>
            <a:off x="2217420" y="1316736"/>
            <a:ext cx="1572768" cy="3090672"/>
          </a:xfrm>
          <a:prstGeom prst="rect">
            <a:avLst/>
          </a:prstGeom>
          <a:solidFill>
            <a:srgbClr val="ECEAE5">
              <a:alpha val="70000"/>
            </a:srgbClr>
          </a:solidFill>
          <a:ln w="6350">
            <a:solidFill>
              <a:srgbClr val="C8C4BC"/>
            </a:solidFill>
            <a:prstDash val="solid"/>
          </a:ln>
        </p:spPr>
      </p:sp>
      <p:sp>
        <p:nvSpPr>
          <p:cNvPr id="245" name="Shape 243"/>
          <p:cNvSpPr/>
          <p:nvPr/>
        </p:nvSpPr>
        <p:spPr>
          <a:xfrm>
            <a:off x="2217420" y="1316736"/>
            <a:ext cx="1572768" cy="50292"/>
          </a:xfrm>
          <a:prstGeom prst="rect">
            <a:avLst/>
          </a:prstGeom>
          <a:solidFill>
            <a:srgbClr val="2E4057"/>
          </a:solidFill>
          <a:ln w="12700">
            <a:solidFill>
              <a:srgbClr val="2E4057"/>
            </a:solidFill>
            <a:prstDash val="solid"/>
          </a:ln>
        </p:spPr>
      </p:sp>
      <p:sp>
        <p:nvSpPr>
          <p:cNvPr id="246" name="Text 244"/>
          <p:cNvSpPr/>
          <p:nvPr/>
        </p:nvSpPr>
        <p:spPr>
          <a:xfrm>
            <a:off x="2217420" y="2596896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spc="200" kern="0" dirty="0">
                <a:solidFill>
                  <a:srgbClr val="9A96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247" name="Text 245"/>
          <p:cNvSpPr/>
          <p:nvPr/>
        </p:nvSpPr>
        <p:spPr>
          <a:xfrm>
            <a:off x="2345436" y="1444752"/>
            <a:ext cx="131673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3C3C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Status verändert die Wirkung von Aussagen.</a:t>
            </a:r>
            <a:endParaRPr lang="en-US" sz="1250" dirty="0"/>
          </a:p>
        </p:txBody>
      </p:sp>
      <p:sp>
        <p:nvSpPr>
          <p:cNvPr id="248" name="Shape 246"/>
          <p:cNvSpPr/>
          <p:nvPr/>
        </p:nvSpPr>
        <p:spPr>
          <a:xfrm>
            <a:off x="2345436" y="2980944"/>
            <a:ext cx="1316736" cy="0"/>
          </a:xfrm>
          <a:prstGeom prst="line">
            <a:avLst/>
          </a:prstGeom>
          <a:noFill/>
          <a:ln w="6350">
            <a:solidFill>
              <a:srgbClr val="C8C4BC"/>
            </a:solidFill>
            <a:prstDash val="solid"/>
          </a:ln>
        </p:spPr>
      </p:sp>
      <p:sp>
        <p:nvSpPr>
          <p:cNvPr id="249" name="Text 247"/>
          <p:cNvSpPr/>
          <p:nvPr/>
        </p:nvSpPr>
        <p:spPr>
          <a:xfrm>
            <a:off x="2345436" y="3035808"/>
            <a:ext cx="1316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spc="80" kern="0" dirty="0">
                <a:solidFill>
                  <a:srgbClr val="2E4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Bias</a:t>
            </a:r>
            <a:endParaRPr lang="en-US" sz="850" dirty="0"/>
          </a:p>
        </p:txBody>
      </p:sp>
      <p:sp>
        <p:nvSpPr>
          <p:cNvPr id="250" name="Shape 248"/>
          <p:cNvSpPr/>
          <p:nvPr/>
        </p:nvSpPr>
        <p:spPr>
          <a:xfrm>
            <a:off x="2345436" y="3602736"/>
            <a:ext cx="1316736" cy="0"/>
          </a:xfrm>
          <a:prstGeom prst="line">
            <a:avLst/>
          </a:prstGeom>
          <a:noFill/>
          <a:ln w="5080">
            <a:solidFill>
              <a:srgbClr val="C8C4BC"/>
            </a:solidFill>
            <a:prstDash val="solid"/>
          </a:ln>
        </p:spPr>
      </p:sp>
      <p:sp>
        <p:nvSpPr>
          <p:cNvPr id="251" name="Text 249"/>
          <p:cNvSpPr/>
          <p:nvPr/>
        </p:nvSpPr>
        <p:spPr>
          <a:xfrm>
            <a:off x="2345436" y="3657600"/>
            <a:ext cx="13167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Dieselben Worte wirken je nach Status unterschiedlich überzeugend.</a:t>
            </a:r>
            <a:endParaRPr lang="en-US" sz="950" dirty="0"/>
          </a:p>
        </p:txBody>
      </p:sp>
      <p:sp>
        <p:nvSpPr>
          <p:cNvPr id="252" name="Shape 250"/>
          <p:cNvSpPr/>
          <p:nvPr/>
        </p:nvSpPr>
        <p:spPr>
          <a:xfrm>
            <a:off x="3867912" y="1316736"/>
            <a:ext cx="1572768" cy="3090672"/>
          </a:xfrm>
          <a:prstGeom prst="rect">
            <a:avLst/>
          </a:prstGeom>
          <a:solidFill>
            <a:srgbClr val="ECEAE5">
              <a:alpha val="70000"/>
            </a:srgbClr>
          </a:solidFill>
          <a:ln w="6350">
            <a:solidFill>
              <a:srgbClr val="C8C4BC"/>
            </a:solidFill>
            <a:prstDash val="solid"/>
          </a:ln>
        </p:spPr>
      </p:sp>
      <p:sp>
        <p:nvSpPr>
          <p:cNvPr id="253" name="Shape 251"/>
          <p:cNvSpPr/>
          <p:nvPr/>
        </p:nvSpPr>
        <p:spPr>
          <a:xfrm>
            <a:off x="3867912" y="1316736"/>
            <a:ext cx="1572768" cy="50292"/>
          </a:xfrm>
          <a:prstGeom prst="rect">
            <a:avLst/>
          </a:prstGeom>
          <a:solidFill>
            <a:srgbClr val="2E4057"/>
          </a:solidFill>
          <a:ln w="12700">
            <a:solidFill>
              <a:srgbClr val="2E4057"/>
            </a:solidFill>
            <a:prstDash val="solid"/>
          </a:ln>
        </p:spPr>
      </p:sp>
      <p:sp>
        <p:nvSpPr>
          <p:cNvPr id="254" name="Text 252"/>
          <p:cNvSpPr/>
          <p:nvPr/>
        </p:nvSpPr>
        <p:spPr>
          <a:xfrm>
            <a:off x="3867912" y="2596896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spc="200" kern="0" dirty="0">
                <a:solidFill>
                  <a:srgbClr val="9A96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255" name="Text 253"/>
          <p:cNvSpPr/>
          <p:nvPr/>
        </p:nvSpPr>
        <p:spPr>
          <a:xfrm>
            <a:off x="3995928" y="1444752"/>
            <a:ext cx="131673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3C3C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Systeme bevorzugen vertraute Denkweisen.</a:t>
            </a:r>
            <a:endParaRPr lang="en-US" sz="1250" dirty="0"/>
          </a:p>
        </p:txBody>
      </p:sp>
      <p:sp>
        <p:nvSpPr>
          <p:cNvPr id="256" name="Shape 254"/>
          <p:cNvSpPr/>
          <p:nvPr/>
        </p:nvSpPr>
        <p:spPr>
          <a:xfrm>
            <a:off x="3995928" y="2980944"/>
            <a:ext cx="1316736" cy="0"/>
          </a:xfrm>
          <a:prstGeom prst="line">
            <a:avLst/>
          </a:prstGeom>
          <a:noFill/>
          <a:ln w="6350">
            <a:solidFill>
              <a:srgbClr val="C8C4BC"/>
            </a:solidFill>
            <a:prstDash val="solid"/>
          </a:ln>
        </p:spPr>
      </p:sp>
      <p:sp>
        <p:nvSpPr>
          <p:cNvPr id="257" name="Text 255"/>
          <p:cNvSpPr/>
          <p:nvPr/>
        </p:nvSpPr>
        <p:spPr>
          <a:xfrm>
            <a:off x="3995928" y="3035808"/>
            <a:ext cx="1316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spc="80" kern="0" dirty="0">
                <a:solidFill>
                  <a:srgbClr val="2E4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Confirmation Bias</a:t>
            </a:r>
            <a:endParaRPr lang="en-US" sz="850" dirty="0"/>
          </a:p>
        </p:txBody>
      </p:sp>
      <p:sp>
        <p:nvSpPr>
          <p:cNvPr id="258" name="Shape 256"/>
          <p:cNvSpPr/>
          <p:nvPr/>
        </p:nvSpPr>
        <p:spPr>
          <a:xfrm>
            <a:off x="3995928" y="3602736"/>
            <a:ext cx="1316736" cy="0"/>
          </a:xfrm>
          <a:prstGeom prst="line">
            <a:avLst/>
          </a:prstGeom>
          <a:noFill/>
          <a:ln w="5080">
            <a:solidFill>
              <a:srgbClr val="C8C4BC"/>
            </a:solidFill>
            <a:prstDash val="solid"/>
          </a:ln>
        </p:spPr>
      </p:sp>
      <p:sp>
        <p:nvSpPr>
          <p:cNvPr id="259" name="Text 257"/>
          <p:cNvSpPr/>
          <p:nvPr/>
        </p:nvSpPr>
        <p:spPr>
          <a:xfrm>
            <a:off x="3995928" y="3657600"/>
            <a:ext cx="13167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Organisationen stabilisieren oft bestehende Sichtweisen und Narrative.</a:t>
            </a:r>
            <a:endParaRPr lang="en-US" sz="950" dirty="0"/>
          </a:p>
        </p:txBody>
      </p:sp>
      <p:sp>
        <p:nvSpPr>
          <p:cNvPr id="260" name="Shape 258"/>
          <p:cNvSpPr/>
          <p:nvPr/>
        </p:nvSpPr>
        <p:spPr>
          <a:xfrm>
            <a:off x="5518404" y="1316736"/>
            <a:ext cx="1572768" cy="3090672"/>
          </a:xfrm>
          <a:prstGeom prst="rect">
            <a:avLst/>
          </a:prstGeom>
          <a:solidFill>
            <a:srgbClr val="ECEAE5">
              <a:alpha val="70000"/>
            </a:srgbClr>
          </a:solidFill>
          <a:ln w="6350">
            <a:solidFill>
              <a:srgbClr val="C8C4BC"/>
            </a:solidFill>
            <a:prstDash val="solid"/>
          </a:ln>
        </p:spPr>
      </p:sp>
      <p:sp>
        <p:nvSpPr>
          <p:cNvPr id="261" name="Shape 259"/>
          <p:cNvSpPr/>
          <p:nvPr/>
        </p:nvSpPr>
        <p:spPr>
          <a:xfrm>
            <a:off x="5518404" y="1316736"/>
            <a:ext cx="1572768" cy="50292"/>
          </a:xfrm>
          <a:prstGeom prst="rect">
            <a:avLst/>
          </a:prstGeom>
          <a:solidFill>
            <a:srgbClr val="2E4057"/>
          </a:solidFill>
          <a:ln w="12700">
            <a:solidFill>
              <a:srgbClr val="2E4057"/>
            </a:solidFill>
            <a:prstDash val="solid"/>
          </a:ln>
        </p:spPr>
      </p:sp>
      <p:sp>
        <p:nvSpPr>
          <p:cNvPr id="262" name="Text 260"/>
          <p:cNvSpPr/>
          <p:nvPr/>
        </p:nvSpPr>
        <p:spPr>
          <a:xfrm>
            <a:off x="5518404" y="2596896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spc="200" kern="0" dirty="0">
                <a:solidFill>
                  <a:srgbClr val="9A96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263" name="Text 261"/>
          <p:cNvSpPr/>
          <p:nvPr/>
        </p:nvSpPr>
        <p:spPr>
          <a:xfrm>
            <a:off x="5646420" y="1444752"/>
            <a:ext cx="131673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3C3C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Zugehörigkeit trübt objektive Bewertung.</a:t>
            </a:r>
            <a:endParaRPr lang="en-US" sz="1250" dirty="0"/>
          </a:p>
        </p:txBody>
      </p:sp>
      <p:sp>
        <p:nvSpPr>
          <p:cNvPr id="264" name="Shape 262"/>
          <p:cNvSpPr/>
          <p:nvPr/>
        </p:nvSpPr>
        <p:spPr>
          <a:xfrm>
            <a:off x="5646420" y="2980944"/>
            <a:ext cx="1316736" cy="0"/>
          </a:xfrm>
          <a:prstGeom prst="line">
            <a:avLst/>
          </a:prstGeom>
          <a:noFill/>
          <a:ln w="6350">
            <a:solidFill>
              <a:srgbClr val="C8C4BC"/>
            </a:solidFill>
            <a:prstDash val="solid"/>
          </a:ln>
        </p:spPr>
      </p:sp>
      <p:sp>
        <p:nvSpPr>
          <p:cNvPr id="265" name="Text 263"/>
          <p:cNvSpPr/>
          <p:nvPr/>
        </p:nvSpPr>
        <p:spPr>
          <a:xfrm>
            <a:off x="5646420" y="3035808"/>
            <a:ext cx="1316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spc="80" kern="0" dirty="0">
                <a:solidFill>
                  <a:srgbClr val="2E4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Ingroup Bias</a:t>
            </a:r>
            <a:endParaRPr lang="en-US" sz="850" dirty="0"/>
          </a:p>
        </p:txBody>
      </p:sp>
      <p:sp>
        <p:nvSpPr>
          <p:cNvPr id="266" name="Shape 264"/>
          <p:cNvSpPr/>
          <p:nvPr/>
        </p:nvSpPr>
        <p:spPr>
          <a:xfrm>
            <a:off x="5646420" y="3602736"/>
            <a:ext cx="1316736" cy="0"/>
          </a:xfrm>
          <a:prstGeom prst="line">
            <a:avLst/>
          </a:prstGeom>
          <a:noFill/>
          <a:ln w="5080">
            <a:solidFill>
              <a:srgbClr val="C8C4BC"/>
            </a:solidFill>
            <a:prstDash val="solid"/>
          </a:ln>
        </p:spPr>
      </p:sp>
      <p:sp>
        <p:nvSpPr>
          <p:cNvPr id="267" name="Text 265"/>
          <p:cNvSpPr/>
          <p:nvPr/>
        </p:nvSpPr>
        <p:spPr>
          <a:xfrm>
            <a:off x="5646420" y="3657600"/>
            <a:ext cx="13167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Menschen innerhalb des „eignen Systems“ erhalten häufig mehr Vertrauen.</a:t>
            </a:r>
            <a:endParaRPr lang="en-US" sz="950" dirty="0"/>
          </a:p>
        </p:txBody>
      </p:sp>
      <p:sp>
        <p:nvSpPr>
          <p:cNvPr id="268" name="Shape 266"/>
          <p:cNvSpPr/>
          <p:nvPr/>
        </p:nvSpPr>
        <p:spPr>
          <a:xfrm>
            <a:off x="7168896" y="1316736"/>
            <a:ext cx="1572768" cy="3090672"/>
          </a:xfrm>
          <a:prstGeom prst="rect">
            <a:avLst/>
          </a:prstGeom>
          <a:solidFill>
            <a:srgbClr val="ECEAE5">
              <a:alpha val="70000"/>
            </a:srgbClr>
          </a:solidFill>
          <a:ln w="6350">
            <a:solidFill>
              <a:srgbClr val="C8C4BC"/>
            </a:solidFill>
            <a:prstDash val="solid"/>
          </a:ln>
        </p:spPr>
      </p:sp>
      <p:sp>
        <p:nvSpPr>
          <p:cNvPr id="269" name="Shape 267"/>
          <p:cNvSpPr/>
          <p:nvPr/>
        </p:nvSpPr>
        <p:spPr>
          <a:xfrm>
            <a:off x="7168896" y="1316736"/>
            <a:ext cx="1572768" cy="50292"/>
          </a:xfrm>
          <a:prstGeom prst="rect">
            <a:avLst/>
          </a:prstGeom>
          <a:solidFill>
            <a:srgbClr val="2E4057"/>
          </a:solidFill>
          <a:ln w="12700">
            <a:solidFill>
              <a:srgbClr val="2E4057"/>
            </a:solidFill>
            <a:prstDash val="solid"/>
          </a:ln>
        </p:spPr>
      </p:sp>
      <p:sp>
        <p:nvSpPr>
          <p:cNvPr id="270" name="Text 268"/>
          <p:cNvSpPr/>
          <p:nvPr/>
        </p:nvSpPr>
        <p:spPr>
          <a:xfrm>
            <a:off x="7168896" y="2596896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spc="200" kern="0" dirty="0">
                <a:solidFill>
                  <a:srgbClr val="9A96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200" dirty="0"/>
          </a:p>
        </p:txBody>
      </p:sp>
      <p:sp>
        <p:nvSpPr>
          <p:cNvPr id="271" name="Text 269"/>
          <p:cNvSpPr/>
          <p:nvPr/>
        </p:nvSpPr>
        <p:spPr>
          <a:xfrm>
            <a:off x="7296912" y="1444752"/>
            <a:ext cx="1316736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3C3C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Strukturen erzeugen Schein-Objektivität.</a:t>
            </a:r>
            <a:endParaRPr lang="en-US" sz="1250" dirty="0"/>
          </a:p>
        </p:txBody>
      </p:sp>
      <p:sp>
        <p:nvSpPr>
          <p:cNvPr id="272" name="Shape 270"/>
          <p:cNvSpPr/>
          <p:nvPr/>
        </p:nvSpPr>
        <p:spPr>
          <a:xfrm>
            <a:off x="7296912" y="2980944"/>
            <a:ext cx="1316736" cy="0"/>
          </a:xfrm>
          <a:prstGeom prst="line">
            <a:avLst/>
          </a:prstGeom>
          <a:noFill/>
          <a:ln w="6350">
            <a:solidFill>
              <a:srgbClr val="C8C4BC"/>
            </a:solidFill>
            <a:prstDash val="solid"/>
          </a:ln>
        </p:spPr>
      </p:sp>
      <p:sp>
        <p:nvSpPr>
          <p:cNvPr id="273" name="Text 271"/>
          <p:cNvSpPr/>
          <p:nvPr/>
        </p:nvSpPr>
        <p:spPr>
          <a:xfrm>
            <a:off x="7296912" y="3035808"/>
            <a:ext cx="131673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spc="80" kern="0" dirty="0">
                <a:solidFill>
                  <a:srgbClr val="2E40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 Effect  ·  System Justification</a:t>
            </a:r>
            <a:endParaRPr lang="en-US" sz="850" dirty="0"/>
          </a:p>
        </p:txBody>
      </p:sp>
      <p:sp>
        <p:nvSpPr>
          <p:cNvPr id="274" name="Shape 272"/>
          <p:cNvSpPr/>
          <p:nvPr/>
        </p:nvSpPr>
        <p:spPr>
          <a:xfrm>
            <a:off x="7296912" y="3602736"/>
            <a:ext cx="1316736" cy="0"/>
          </a:xfrm>
          <a:prstGeom prst="line">
            <a:avLst/>
          </a:prstGeom>
          <a:noFill/>
          <a:ln w="5080">
            <a:solidFill>
              <a:srgbClr val="C8C4BC"/>
            </a:solidFill>
            <a:prstDash val="solid"/>
          </a:ln>
        </p:spPr>
      </p:sp>
      <p:sp>
        <p:nvSpPr>
          <p:cNvPr id="275" name="Text 273"/>
          <p:cNvSpPr/>
          <p:nvPr/>
        </p:nvSpPr>
        <p:spPr>
          <a:xfrm>
            <a:off x="7296912" y="3657600"/>
            <a:ext cx="13167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organisationale Bewertungen wirken neutral — sind aber kulturell vorgepägt.</a:t>
            </a:r>
            <a:endParaRPr lang="en-US" sz="950" dirty="0"/>
          </a:p>
        </p:txBody>
      </p:sp>
      <p:sp>
        <p:nvSpPr>
          <p:cNvPr id="276" name="Shape 274"/>
          <p:cNvSpPr/>
          <p:nvPr/>
        </p:nvSpPr>
        <p:spPr>
          <a:xfrm>
            <a:off x="566928" y="4846320"/>
            <a:ext cx="8010144" cy="0"/>
          </a:xfrm>
          <a:prstGeom prst="line">
            <a:avLst/>
          </a:prstGeom>
          <a:noFill/>
          <a:ln w="6350">
            <a:solidFill>
              <a:srgbClr val="C8C4BC"/>
            </a:solidFill>
            <a:prstDash val="solid"/>
          </a:ln>
        </p:spPr>
      </p:sp>
      <p:sp>
        <p:nvSpPr>
          <p:cNvPr id="277" name="Text 275"/>
          <p:cNvSpPr/>
          <p:nvPr/>
        </p:nvSpPr>
        <p:spPr>
          <a:xfrm>
            <a:off x="594360" y="4882896"/>
            <a:ext cx="4114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00" spc="150" kern="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profilingvalues  ·  Diagnostik &amp; Entwicklung</a:t>
            </a:r>
            <a:endParaRPr lang="en-US" sz="700" dirty="0"/>
          </a:p>
        </p:txBody>
      </p:sp>
      <p:sp>
        <p:nvSpPr>
          <p:cNvPr id="278" name="Text 276"/>
          <p:cNvSpPr/>
          <p:nvPr/>
        </p:nvSpPr>
        <p:spPr>
          <a:xfrm>
            <a:off x="4754880" y="4882896"/>
            <a:ext cx="3383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i="1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Kognitive Verzerrungen in der Wertediagnostik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Systemische Wertedimension</dc:title>
  <dc:subject>PptxGenJS Presentation</dc:subject>
  <dc:creator>PptxGenJS</dc:creator>
  <cp:lastModifiedBy>PptxGenJS</cp:lastModifiedBy>
  <cp:revision>1</cp:revision>
  <dcterms:created xsi:type="dcterms:W3CDTF">2026-05-22T14:52:00Z</dcterms:created>
  <dcterms:modified xsi:type="dcterms:W3CDTF">2026-05-22T14:52:00Z</dcterms:modified>
</cp:coreProperties>
</file>